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2" r:id="rId3"/>
    <p:sldId id="302" r:id="rId4"/>
    <p:sldId id="288" r:id="rId5"/>
    <p:sldId id="293" r:id="rId6"/>
    <p:sldId id="294" r:id="rId7"/>
    <p:sldId id="295" r:id="rId8"/>
    <p:sldId id="296" r:id="rId9"/>
    <p:sldId id="297" r:id="rId10"/>
    <p:sldId id="278" r:id="rId11"/>
    <p:sldId id="280" r:id="rId12"/>
    <p:sldId id="283" r:id="rId13"/>
    <p:sldId id="301" r:id="rId14"/>
    <p:sldId id="306" r:id="rId15"/>
    <p:sldId id="282" r:id="rId16"/>
    <p:sldId id="300" r:id="rId17"/>
    <p:sldId id="303" r:id="rId18"/>
    <p:sldId id="304" r:id="rId19"/>
    <p:sldId id="284" r:id="rId20"/>
    <p:sldId id="305" r:id="rId21"/>
    <p:sldId id="270" r:id="rId22"/>
    <p:sldId id="291" r:id="rId23"/>
    <p:sldId id="286" r:id="rId24"/>
    <p:sldId id="287" r:id="rId25"/>
    <p:sldId id="298" r:id="rId26"/>
    <p:sldId id="299" r:id="rId27"/>
    <p:sldId id="269" r:id="rId28"/>
  </p:sldIdLst>
  <p:sldSz cx="9144000" cy="6858000" type="screen4x3"/>
  <p:notesSz cx="6858000" cy="9144000"/>
  <p:defaultTextStyle>
    <a:defPPr>
      <a:defRPr lang="en-US"/>
    </a:defPPr>
    <a:lvl1pPr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56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28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00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7213" indent="1588" algn="l" defTabSz="4556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77" autoAdjust="0"/>
  </p:normalViewPr>
  <p:slideViewPr>
    <p:cSldViewPr snapToGrid="0" snapToObjects="1">
      <p:cViewPr varScale="1">
        <p:scale>
          <a:sx n="84" d="100"/>
          <a:sy n="84" d="100"/>
        </p:scale>
        <p:origin x="-23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0DB7D-63B4-FA41-BDEA-20517CC2B6CC}" type="datetimeFigureOut">
              <a:rPr lang="en-US" smtClean="0"/>
              <a:t>29/06/16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F2196-46C4-A445-9E76-8F1F02E42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2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commonest pattern we see on </a:t>
            </a:r>
            <a:r>
              <a:rPr lang="en-US" baseline="0" dirty="0" err="1" smtClean="0"/>
              <a:t>organisational</a:t>
            </a:r>
            <a:r>
              <a:rPr lang="en-US" baseline="0" dirty="0" smtClean="0"/>
              <a:t> charts of businesses that have been around for a while and are not IT led looks like this. We have distinct silos of development and operations – often when we visit customer sites we will see the development teams literally on a different side of a corridor or on a different floor from the operations teams – they are physically separated as well as </a:t>
            </a:r>
            <a:r>
              <a:rPr lang="en-US" baseline="0" dirty="0" err="1" smtClean="0"/>
              <a:t>organisationally</a:t>
            </a:r>
            <a:r>
              <a:rPr lang="en-US" baseline="0" dirty="0" smtClean="0"/>
              <a:t>. A Danish </a:t>
            </a:r>
            <a:r>
              <a:rPr lang="en-US" baseline="0" dirty="0" err="1" smtClean="0"/>
              <a:t>organisation</a:t>
            </a:r>
            <a:r>
              <a:rPr lang="en-US" baseline="0" dirty="0" smtClean="0"/>
              <a:t> I was talking with yesterday also told me how their teams are in different buildings on either side of the town where they are headquartered. But this </a:t>
            </a:r>
            <a:r>
              <a:rPr lang="en-US" baseline="0" dirty="0" err="1" smtClean="0"/>
              <a:t>organisational</a:t>
            </a:r>
            <a:r>
              <a:rPr lang="en-US" baseline="0" dirty="0" smtClean="0"/>
              <a:t> structure served us very adequately for a long time, surely, otherwise it wouldn’t be so prevalent. So why do we consider it to be broken now?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AE3DF-6C13-1F44-9F1A-D5DCD1C865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4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 assessment</a:t>
            </a:r>
            <a:r>
              <a:rPr lang="en-US" baseline="0" dirty="0" smtClean="0"/>
              <a:t> happened, there weren’t self-</a:t>
            </a:r>
            <a:r>
              <a:rPr lang="en-US" baseline="0" dirty="0" err="1" smtClean="0"/>
              <a:t>organising</a:t>
            </a:r>
            <a:r>
              <a:rPr lang="en-US" baseline="0" dirty="0" smtClean="0"/>
              <a:t> teams, now some teams are in transition such as the search engine team. Agile is happening – fairly mature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F2196-46C4-A445-9E76-8F1F02E42C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came out</a:t>
            </a:r>
            <a:r>
              <a:rPr lang="en-US" baseline="0" dirty="0" smtClean="0"/>
              <a:t> really strongly in the report – but it’s something that is challenging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F2196-46C4-A445-9E76-8F1F02E42C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9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Transparency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F2196-46C4-A445-9E76-8F1F02E42C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0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C89A1-349C-4727-BAE0-3194363CB3C7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440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came out</a:t>
            </a:r>
            <a:r>
              <a:rPr lang="en-US" baseline="0" dirty="0" smtClean="0"/>
              <a:t> really strongly in the report – but it’s something that is challenging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F2196-46C4-A445-9E76-8F1F02E42C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9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devops.com</a:t>
            </a:r>
            <a:r>
              <a:rPr lang="en-US" dirty="0" smtClean="0"/>
              <a:t>/2016/06/16/transforming-the-annual-budgeting-process-for-</a:t>
            </a:r>
            <a:r>
              <a:rPr lang="en-US" dirty="0" err="1" smtClean="0"/>
              <a:t>devops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F2196-46C4-A445-9E76-8F1F02E42C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3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The new </a:t>
            </a:r>
            <a:r>
              <a:rPr lang="da-DK" dirty="0" err="1" smtClean="0"/>
              <a:t>dream</a:t>
            </a:r>
            <a:r>
              <a:rPr lang="da-DK" dirty="0" smtClean="0"/>
              <a:t> </a:t>
            </a:r>
            <a:r>
              <a:rPr lang="da-DK" dirty="0" err="1" smtClean="0"/>
              <a:t>we</a:t>
            </a:r>
            <a:r>
              <a:rPr lang="da-DK" dirty="0" smtClean="0"/>
              <a:t> have </a:t>
            </a:r>
            <a:r>
              <a:rPr lang="da-DK" dirty="0" err="1" smtClean="0"/>
              <a:t>called</a:t>
            </a:r>
            <a:r>
              <a:rPr lang="da-DK" dirty="0" smtClean="0"/>
              <a:t> Data Driven </a:t>
            </a:r>
            <a:r>
              <a:rPr lang="da-DK" dirty="0" err="1" smtClean="0"/>
              <a:t>DevOps</a:t>
            </a:r>
            <a:r>
              <a:rPr lang="da-DK" dirty="0" smtClean="0"/>
              <a:t>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C89A1-349C-4727-BAE0-3194363CB3C7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9644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/>
              <a:t>See GlassFrog.com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07E93-57B6-5E44-A528-151F043F6AE7}" type="slidenum">
              <a:rPr lang="nl-NL"/>
              <a:pPr/>
              <a:t>24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27A4472-4A25-5B40-B846-1E8C7FD53D86}" type="datetimeFigureOut">
              <a:rPr lang="en-US"/>
              <a:pPr>
                <a:defRPr/>
              </a:pPr>
              <a:t>29/06/16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DB7FB5D-ED1A-A247-BDD8-04AF000ECA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7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D4E90CB-5967-8E4B-B7B0-FCBE25995A4E}" type="datetimeFigureOut">
              <a:rPr lang="en-US"/>
              <a:pPr>
                <a:defRPr/>
              </a:pPr>
              <a:t>29/06/16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A8397E-9F15-0B42-BE81-25EABF545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4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BCF11D9-8533-2945-8669-02AC92363356}" type="datetimeFigureOut">
              <a:rPr lang="en-US"/>
              <a:pPr>
                <a:defRPr/>
              </a:pPr>
              <a:t>29/06/16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D9CD332-39F1-C044-864F-CC404C045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6C171CD-2F6F-E142-A18D-8287E791DC4F}" type="datetimeFigureOut">
              <a:rPr lang="en-US"/>
              <a:pPr>
                <a:defRPr/>
              </a:pPr>
              <a:t>29/06/16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C68C464-99FB-7747-AD55-2DA0452D8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D2C66E8-CEDC-904F-9976-AEB64434CB6D}" type="datetimeFigureOut">
              <a:rPr lang="en-US"/>
              <a:pPr>
                <a:defRPr/>
              </a:pPr>
              <a:t>29/06/16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F280F37-8EC5-8E45-957D-E54E690A55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2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BC4F557-02E1-0043-B63B-C188B7B69840}" type="datetimeFigureOut">
              <a:rPr lang="en-US"/>
              <a:pPr>
                <a:defRPr/>
              </a:pPr>
              <a:t>29/06/16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1C1C534-9A54-DB47-B8D5-124F8FFB4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57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4" indent="0">
              <a:buNone/>
              <a:defRPr sz="2000" b="1"/>
            </a:lvl2pPr>
            <a:lvl3pPr marL="914287" indent="0">
              <a:buNone/>
              <a:defRPr sz="1800" b="1"/>
            </a:lvl3pPr>
            <a:lvl4pPr marL="1371431" indent="0">
              <a:buNone/>
              <a:defRPr sz="1600" b="1"/>
            </a:lvl4pPr>
            <a:lvl5pPr marL="1828574" indent="0">
              <a:buNone/>
              <a:defRPr sz="1600" b="1"/>
            </a:lvl5pPr>
            <a:lvl6pPr marL="2285717" indent="0">
              <a:buNone/>
              <a:defRPr sz="1600" b="1"/>
            </a:lvl6pPr>
            <a:lvl7pPr marL="2742861" indent="0">
              <a:buNone/>
              <a:defRPr sz="1600" b="1"/>
            </a:lvl7pPr>
            <a:lvl8pPr marL="3200004" indent="0">
              <a:buNone/>
              <a:defRPr sz="1600" b="1"/>
            </a:lvl8pPr>
            <a:lvl9pPr marL="3657148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4" indent="0">
              <a:buNone/>
              <a:defRPr sz="2000" b="1"/>
            </a:lvl2pPr>
            <a:lvl3pPr marL="914287" indent="0">
              <a:buNone/>
              <a:defRPr sz="1800" b="1"/>
            </a:lvl3pPr>
            <a:lvl4pPr marL="1371431" indent="0">
              <a:buNone/>
              <a:defRPr sz="1600" b="1"/>
            </a:lvl4pPr>
            <a:lvl5pPr marL="1828574" indent="0">
              <a:buNone/>
              <a:defRPr sz="1600" b="1"/>
            </a:lvl5pPr>
            <a:lvl6pPr marL="2285717" indent="0">
              <a:buNone/>
              <a:defRPr sz="1600" b="1"/>
            </a:lvl6pPr>
            <a:lvl7pPr marL="2742861" indent="0">
              <a:buNone/>
              <a:defRPr sz="1600" b="1"/>
            </a:lvl7pPr>
            <a:lvl8pPr marL="3200004" indent="0">
              <a:buNone/>
              <a:defRPr sz="1600" b="1"/>
            </a:lvl8pPr>
            <a:lvl9pPr marL="3657148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3BB700-F5E2-D247-85D1-5EE307E8DBB2}" type="datetimeFigureOut">
              <a:rPr lang="en-US"/>
              <a:pPr>
                <a:defRPr/>
              </a:pPr>
              <a:t>29/06/16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17BE90D-F8C1-C14C-BA14-3236041131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45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4AB0CB-0DB9-114D-AB57-3F61BA17A2B2}" type="datetimeFigureOut">
              <a:rPr lang="en-US"/>
              <a:pPr>
                <a:defRPr/>
              </a:pPr>
              <a:t>29/06/16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87F7C80-9165-DE47-9C99-1171E9FC4B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64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3E2319-E187-684B-9F65-E6256B94FF8C}" type="datetimeFigureOut">
              <a:rPr lang="en-US"/>
              <a:pPr>
                <a:defRPr/>
              </a:pPr>
              <a:t>29/06/16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160066C-B58B-1446-9F98-A5A62F5FF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4" indent="0">
              <a:buNone/>
              <a:defRPr sz="1200"/>
            </a:lvl2pPr>
            <a:lvl3pPr marL="914287" indent="0">
              <a:buNone/>
              <a:defRPr sz="1000"/>
            </a:lvl3pPr>
            <a:lvl4pPr marL="1371431" indent="0">
              <a:buNone/>
              <a:defRPr sz="900"/>
            </a:lvl4pPr>
            <a:lvl5pPr marL="1828574" indent="0">
              <a:buNone/>
              <a:defRPr sz="900"/>
            </a:lvl5pPr>
            <a:lvl6pPr marL="2285717" indent="0">
              <a:buNone/>
              <a:defRPr sz="900"/>
            </a:lvl6pPr>
            <a:lvl7pPr marL="2742861" indent="0">
              <a:buNone/>
              <a:defRPr sz="900"/>
            </a:lvl7pPr>
            <a:lvl8pPr marL="3200004" indent="0">
              <a:buNone/>
              <a:defRPr sz="900"/>
            </a:lvl8pPr>
            <a:lvl9pPr marL="3657148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5E63DF4-F62F-5443-B54A-428AD77E257B}" type="datetimeFigureOut">
              <a:rPr lang="en-US"/>
              <a:pPr>
                <a:defRPr/>
              </a:pPr>
              <a:t>29/06/16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E66C5F3-A184-D64E-A068-65B1C479F2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9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44" indent="0">
              <a:buNone/>
              <a:defRPr sz="2800"/>
            </a:lvl2pPr>
            <a:lvl3pPr marL="914287" indent="0">
              <a:buNone/>
              <a:defRPr sz="2400"/>
            </a:lvl3pPr>
            <a:lvl4pPr marL="1371431" indent="0">
              <a:buNone/>
              <a:defRPr sz="2000"/>
            </a:lvl4pPr>
            <a:lvl5pPr marL="1828574" indent="0">
              <a:buNone/>
              <a:defRPr sz="2000"/>
            </a:lvl5pPr>
            <a:lvl6pPr marL="2285717" indent="0">
              <a:buNone/>
              <a:defRPr sz="2000"/>
            </a:lvl6pPr>
            <a:lvl7pPr marL="2742861" indent="0">
              <a:buNone/>
              <a:defRPr sz="2000"/>
            </a:lvl7pPr>
            <a:lvl8pPr marL="3200004" indent="0">
              <a:buNone/>
              <a:defRPr sz="2000"/>
            </a:lvl8pPr>
            <a:lvl9pPr marL="3657148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4" indent="0">
              <a:buNone/>
              <a:defRPr sz="1200"/>
            </a:lvl2pPr>
            <a:lvl3pPr marL="914287" indent="0">
              <a:buNone/>
              <a:defRPr sz="1000"/>
            </a:lvl3pPr>
            <a:lvl4pPr marL="1371431" indent="0">
              <a:buNone/>
              <a:defRPr sz="900"/>
            </a:lvl4pPr>
            <a:lvl5pPr marL="1828574" indent="0">
              <a:buNone/>
              <a:defRPr sz="900"/>
            </a:lvl5pPr>
            <a:lvl6pPr marL="2285717" indent="0">
              <a:buNone/>
              <a:defRPr sz="900"/>
            </a:lvl6pPr>
            <a:lvl7pPr marL="2742861" indent="0">
              <a:buNone/>
              <a:defRPr sz="900"/>
            </a:lvl7pPr>
            <a:lvl8pPr marL="3200004" indent="0">
              <a:buNone/>
              <a:defRPr sz="900"/>
            </a:lvl8pPr>
            <a:lvl9pPr marL="3657148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AE2D69-7D82-E540-A548-4EBA10BF9316}" type="datetimeFigureOut">
              <a:rPr lang="en-US"/>
              <a:pPr>
                <a:defRPr/>
              </a:pPr>
              <a:t>29/06/16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8" tIns="45715" rIns="91428" bIns="45715"/>
          <a:lstStyle>
            <a:lvl1pPr defTabSz="457144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43F3A4C-427C-4A48-8D20-493FB067D3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61100"/>
            <a:ext cx="9144000" cy="644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 defTabSz="45714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8" tIns="45715" rIns="91428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pic>
        <p:nvPicPr>
          <p:cNvPr id="1029" name="Picture 9" descr="Ranger4 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95250"/>
            <a:ext cx="2116137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0" descr="Grey Red Rocket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88" y="95250"/>
            <a:ext cx="8207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11"/>
          <p:cNvSpPr txBox="1">
            <a:spLocks noChangeArrowheads="1"/>
          </p:cNvSpPr>
          <p:nvPr/>
        </p:nvSpPr>
        <p:spPr bwMode="auto">
          <a:xfrm>
            <a:off x="161925" y="6373813"/>
            <a:ext cx="2190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144">
              <a:defRPr/>
            </a:pPr>
            <a:r>
              <a:rPr lang="en-US" smtClean="0">
                <a:solidFill>
                  <a:schemeClr val="bg1"/>
                </a:solidFill>
                <a:latin typeface="Myriad Pro" charset="0"/>
              </a:rPr>
              <a:t>www.ranger4.com</a:t>
            </a:r>
          </a:p>
        </p:txBody>
      </p:sp>
      <p:sp>
        <p:nvSpPr>
          <p:cNvPr id="1032" name="TextBox 12"/>
          <p:cNvSpPr txBox="1">
            <a:spLocks noChangeArrowheads="1"/>
          </p:cNvSpPr>
          <p:nvPr/>
        </p:nvSpPr>
        <p:spPr bwMode="auto">
          <a:xfrm>
            <a:off x="7316788" y="6373813"/>
            <a:ext cx="1703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57144">
              <a:defRPr/>
            </a:pPr>
            <a:r>
              <a:rPr lang="en-US" smtClean="0">
                <a:solidFill>
                  <a:schemeClr val="bg1"/>
                </a:solidFill>
                <a:latin typeface="Myriad Pro" charset="0"/>
              </a:rPr>
              <a:t>DevOpstastic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xStyles>
    <p:titleStyle>
      <a:lvl1pPr algn="ctr" defTabSz="455613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Myriad Pro"/>
          <a:ea typeface="ＭＳ Ｐゴシック" charset="0"/>
          <a:cs typeface="ＭＳ Ｐゴシック" charset="0"/>
        </a:defRPr>
      </a:lvl1pPr>
      <a:lvl2pPr algn="ctr" defTabSz="455613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Myriad Pro" charset="0"/>
          <a:ea typeface="ＭＳ Ｐゴシック" charset="0"/>
          <a:cs typeface="ＭＳ Ｐゴシック" charset="0"/>
        </a:defRPr>
      </a:lvl2pPr>
      <a:lvl3pPr algn="ctr" defTabSz="455613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Myriad Pro" charset="0"/>
          <a:ea typeface="ＭＳ Ｐゴシック" charset="0"/>
          <a:cs typeface="ＭＳ Ｐゴシック" charset="0"/>
        </a:defRPr>
      </a:lvl3pPr>
      <a:lvl4pPr algn="ctr" defTabSz="455613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Myriad Pro" charset="0"/>
          <a:ea typeface="ＭＳ Ｐゴシック" charset="0"/>
          <a:cs typeface="ＭＳ Ｐゴシック" charset="0"/>
        </a:defRPr>
      </a:lvl4pPr>
      <a:lvl5pPr algn="ctr" defTabSz="455613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Myriad Pro" charset="0"/>
          <a:ea typeface="ＭＳ Ｐゴシック" charset="0"/>
          <a:cs typeface="ＭＳ Ｐゴシック" charset="0"/>
        </a:defRPr>
      </a:lvl5pPr>
      <a:lvl6pPr marL="457144" algn="ctr" defTabSz="457144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Myriad Pro" charset="0"/>
          <a:ea typeface="ＭＳ Ｐゴシック" charset="0"/>
          <a:cs typeface="ＭＳ Ｐゴシック" charset="0"/>
        </a:defRPr>
      </a:lvl6pPr>
      <a:lvl7pPr marL="914287" algn="ctr" defTabSz="457144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Myriad Pro" charset="0"/>
          <a:ea typeface="ＭＳ Ｐゴシック" charset="0"/>
          <a:cs typeface="ＭＳ Ｐゴシック" charset="0"/>
        </a:defRPr>
      </a:lvl7pPr>
      <a:lvl8pPr marL="1371431" algn="ctr" defTabSz="457144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Myriad Pro" charset="0"/>
          <a:ea typeface="ＭＳ Ｐゴシック" charset="0"/>
          <a:cs typeface="ＭＳ Ｐゴシック" charset="0"/>
        </a:defRPr>
      </a:lvl8pPr>
      <a:lvl9pPr marL="1828574" algn="ctr" defTabSz="457144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41313" indent="-341313" algn="l" defTabSz="45561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7F7F7F"/>
          </a:solidFill>
          <a:latin typeface="Myriad Pro"/>
          <a:ea typeface="ＭＳ Ｐゴシック" charset="0"/>
          <a:cs typeface="ＭＳ Ｐゴシック" charset="0"/>
        </a:defRPr>
      </a:lvl1pPr>
      <a:lvl2pPr marL="741363" indent="-284163" algn="l" defTabSz="45561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F7F7F"/>
          </a:solidFill>
          <a:latin typeface="Myriad Pro"/>
          <a:ea typeface="ＭＳ Ｐゴシック" charset="0"/>
          <a:cs typeface="+mn-cs"/>
        </a:defRPr>
      </a:lvl2pPr>
      <a:lvl3pPr marL="1141413" indent="-227013" algn="l" defTabSz="45561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Myriad Pro"/>
          <a:ea typeface="ＭＳ Ｐゴシック" charset="0"/>
          <a:cs typeface="+mn-cs"/>
        </a:defRPr>
      </a:lvl3pPr>
      <a:lvl4pPr marL="1598613" indent="-227013" algn="l" defTabSz="45561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F7F7F"/>
          </a:solidFill>
          <a:latin typeface="Myriad Pro"/>
          <a:ea typeface="ＭＳ Ｐゴシック" charset="0"/>
          <a:cs typeface="+mn-cs"/>
        </a:defRPr>
      </a:lvl4pPr>
      <a:lvl5pPr marL="2055813" indent="-227013" algn="l" defTabSz="45561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F7F7F"/>
          </a:solidFill>
          <a:latin typeface="Myriad Pro"/>
          <a:ea typeface="ＭＳ Ｐゴシック" charset="0"/>
          <a:cs typeface="+mn-cs"/>
        </a:defRPr>
      </a:lvl5pPr>
      <a:lvl6pPr marL="2514289" indent="-228571" algn="l" defTabSz="4571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3" indent="-228571" algn="l" defTabSz="4571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6" indent="-228571" algn="l" defTabSz="4571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9" indent="-228571" algn="l" defTabSz="4571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4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7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1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7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1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4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8" algn="l" defTabSz="4571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0" y="1338158"/>
            <a:ext cx="9144000" cy="2205037"/>
          </a:xfrm>
          <a:prstGeom prst="rect">
            <a:avLst/>
          </a:prstGeom>
          <a:solidFill>
            <a:srgbClr val="7BC1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8" tIns="45715" rIns="91428" bIns="45715" numCol="1" anchor="ctr" anchorCtr="0" compatLnSpc="1">
            <a:prstTxWarp prst="textNoShape">
              <a:avLst/>
            </a:prstTxWarp>
          </a:bodyPr>
          <a:lstStyle>
            <a:lvl1pPr algn="ctr" defTabSz="455613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7F7F7F"/>
                </a:solidFill>
                <a:latin typeface="Myriad Pro"/>
                <a:ea typeface="ＭＳ Ｐゴシック" charset="0"/>
                <a:cs typeface="ＭＳ Ｐゴシック" charset="0"/>
              </a:defRPr>
            </a:lvl1pPr>
            <a:lvl2pPr algn="ctr" defTabSz="455613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2pPr>
            <a:lvl3pPr algn="ctr" defTabSz="455613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3pPr>
            <a:lvl4pPr algn="ctr" defTabSz="455613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4pPr>
            <a:lvl5pPr algn="ctr" defTabSz="455613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5pPr>
            <a:lvl6pPr marL="457144" algn="ctr" defTabSz="457144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6pPr>
            <a:lvl7pPr marL="914287" algn="ctr" defTabSz="457144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7pPr>
            <a:lvl8pPr marL="1371431" algn="ctr" defTabSz="457144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8pPr>
            <a:lvl9pPr marL="1828574" algn="ctr" defTabSz="457144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800" dirty="0" smtClean="0">
                <a:solidFill>
                  <a:schemeClr val="bg1"/>
                </a:solidFill>
                <a:latin typeface="Trebuchet MS"/>
                <a:cs typeface="Trebuchet MS"/>
              </a:rPr>
              <a:t>Correlations Between</a:t>
            </a:r>
          </a:p>
          <a:p>
            <a:r>
              <a:rPr lang="en-US" sz="4800" dirty="0" smtClean="0">
                <a:solidFill>
                  <a:schemeClr val="bg1"/>
                </a:solidFill>
                <a:latin typeface="Trebuchet MS"/>
                <a:cs typeface="Trebuchet MS"/>
              </a:rPr>
              <a:t>DevOps and </a:t>
            </a:r>
            <a:r>
              <a:rPr lang="en-US" sz="48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Holacracy</a:t>
            </a:r>
            <a:endParaRPr lang="en-US" sz="4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543195"/>
            <a:ext cx="9144000" cy="18207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rebuchet MS"/>
                <a:cs typeface="Trebuchet MS"/>
              </a:rPr>
              <a:t>Helen Beal – Ranger4 </a:t>
            </a:r>
            <a:r>
              <a:rPr lang="en-US" sz="3200" dirty="0" err="1" smtClean="0">
                <a:latin typeface="Trebuchet MS"/>
                <a:cs typeface="Trebuchet MS"/>
              </a:rPr>
              <a:t>DevOpsologist</a:t>
            </a:r>
            <a:endParaRPr lang="en-US" sz="3200" dirty="0" smtClean="0">
              <a:latin typeface="Trebuchet MS"/>
              <a:cs typeface="Trebuchet MS"/>
            </a:endParaRPr>
          </a:p>
          <a:p>
            <a:pPr algn="ctr"/>
            <a:r>
              <a:rPr lang="en-US" sz="3200" dirty="0" err="1" smtClean="0">
                <a:latin typeface="Trebuchet MS"/>
                <a:cs typeface="Trebuchet MS"/>
              </a:rPr>
              <a:t>Soren</a:t>
            </a:r>
            <a:r>
              <a:rPr lang="en-US" sz="3200" dirty="0" smtClean="0">
                <a:latin typeface="Trebuchet MS"/>
                <a:cs typeface="Trebuchet MS"/>
              </a:rPr>
              <a:t> Pedersen – LEGO </a:t>
            </a:r>
          </a:p>
          <a:p>
            <a:pPr algn="ctr"/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7840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latin typeface="Trebuchet MS"/>
                <a:cs typeface="Trebuchet MS"/>
              </a:rPr>
              <a:t>Self-</a:t>
            </a:r>
            <a:r>
              <a:rPr lang="en-US" sz="9600" dirty="0" err="1" smtClean="0">
                <a:latin typeface="Trebuchet MS"/>
                <a:cs typeface="Trebuchet MS"/>
              </a:rPr>
              <a:t>organising</a:t>
            </a:r>
            <a:r>
              <a:rPr lang="en-US" sz="9600" dirty="0" smtClean="0">
                <a:latin typeface="Trebuchet MS"/>
                <a:cs typeface="Trebuchet MS"/>
              </a:rPr>
              <a:t> teams</a:t>
            </a:r>
            <a:endParaRPr lang="en-US" sz="9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3825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latin typeface="Trebuchet MS"/>
                <a:cs typeface="Trebuchet MS"/>
              </a:rPr>
              <a:t>No job titles, focus on roles</a:t>
            </a:r>
            <a:endParaRPr lang="en-US" sz="9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2028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latin typeface="Trebuchet MS"/>
                <a:cs typeface="Trebuchet MS"/>
              </a:rPr>
              <a:t>Flattened hierarchies and distributed authority</a:t>
            </a:r>
            <a:endParaRPr lang="en-US" sz="8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942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1539" y="553946"/>
            <a:ext cx="67246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latin typeface="Trebuchet MS"/>
                <a:cs typeface="Trebuchet MS"/>
              </a:rPr>
              <a:t>Peer based reviews</a:t>
            </a:r>
            <a:endParaRPr lang="en-US" sz="9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4388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latin typeface="Trebuchet MS"/>
                <a:cs typeface="Trebuchet MS"/>
              </a:rPr>
              <a:t>Amplified feedback loops / processing tensions</a:t>
            </a:r>
            <a:endParaRPr lang="en-US" sz="8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8844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6265" cy="55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4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latin typeface="Trebuchet MS"/>
                <a:cs typeface="Trebuchet MS"/>
              </a:rPr>
              <a:t>Continuous funding</a:t>
            </a:r>
            <a:endParaRPr lang="en-US" sz="9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912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6-06-29 at 12.03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42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>
                <a:latin typeface="Trebuchet MS"/>
                <a:cs typeface="Trebuchet MS"/>
              </a:rPr>
              <a:t>Incremental, iterative improvement</a:t>
            </a:r>
            <a:endParaRPr lang="en-US" sz="8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2130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862" cy="69687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3969352"/>
            <a:ext cx="7236222" cy="1622699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4800" i="1" dirty="0" smtClean="0">
                <a:solidFill>
                  <a:srgbClr val="3A3A3A"/>
                </a:solidFill>
              </a:rPr>
              <a:t>‘</a:t>
            </a:r>
            <a:r>
              <a:rPr lang="en-US" sz="4800" i="1" dirty="0">
                <a:solidFill>
                  <a:srgbClr val="3A3A3A"/>
                </a:solidFill>
              </a:rPr>
              <a:t>Inspire and develop the builders of tomorrow</a:t>
            </a:r>
            <a:r>
              <a:rPr lang="en-US" sz="4800" i="1" dirty="0" smtClean="0">
                <a:solidFill>
                  <a:srgbClr val="3A3A3A"/>
                </a:solidFill>
              </a:rPr>
              <a:t>’</a:t>
            </a:r>
            <a:endParaRPr lang="da-DK" sz="4800" dirty="0">
              <a:solidFill>
                <a:srgbClr val="3A3A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96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QSBydjVeo8bPKLYrWnLFTrC8jEIZ3GAsj_GPFo9bj4E3PFwLQWfP4j4mwF4Ne2rIB_PElfSXp-h_Zmx_UCIKREti_soLKHxnFe7vXGRTGAz8D7CYEuD1hG--c-tNKHsxrgopX9gKRISa5UTCsYLwIzLJAc1ONhMy9JoJNkPgeCnzNF2uSbnprFVp8C7mXHXg4WYOLRek2aEhrlZqunR-yzfsbAlmTIYORQmnYm8yi61QA2-jRyb2xZ1GyVPtunaXwKz1nDQ4OHjhERdgSEchvRsVy-CgsXIGtLFXqQIzfGyqaagIoADHSkklPVXf5h3vXpC1dgQGhIrWJsUknK5SAj5_IWqbOykHeEdKkCayu7GeqNnJCmEGZ9FtYLFaE-nW3lMs74xFQj_U-S3mojIFLl3S_pnlEWyTFL9QGTLq-uNIUAegf5_DFskRNS9mysfShHneZZhGtDV4m_l0YMrRSoylMIY2hGrQz23_7couAMzSikMbHLlHrV32FY8tO5Xag4PNMgxtsgsBUu_TWOHRO_M0g2w5WZntF0PHlM869QF8jX5rTu63m8KQSMxnTtp1=w1542-h1156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10" y="5025"/>
            <a:ext cx="9214356" cy="690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4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600" dirty="0" smtClean="0">
                <a:latin typeface="Trebuchet MS"/>
                <a:cs typeface="Trebuchet MS"/>
              </a:rPr>
              <a:t>Agile</a:t>
            </a:r>
            <a:endParaRPr lang="en-US" sz="9600" dirty="0">
              <a:latin typeface="Trebuchet MS"/>
              <a:cs typeface="Trebuchet M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77309" y="2155015"/>
            <a:ext cx="62356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rebuchet MS"/>
                <a:cs typeface="Trebuchet MS"/>
              </a:rPr>
              <a:t>Development</a:t>
            </a:r>
          </a:p>
          <a:p>
            <a:endParaRPr lang="en-US" sz="36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Trebuchet MS"/>
                <a:cs typeface="Trebuchet MS"/>
              </a:rPr>
              <a:t>Service Management</a:t>
            </a:r>
          </a:p>
          <a:p>
            <a:endParaRPr lang="en-US" sz="36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r>
              <a:rPr lang="en-US" sz="36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Organisational</a:t>
            </a:r>
            <a:r>
              <a:rPr lang="en-US" sz="3600" dirty="0" smtClean="0">
                <a:solidFill>
                  <a:schemeClr val="bg1"/>
                </a:solidFill>
                <a:latin typeface="Trebuchet MS"/>
                <a:cs typeface="Trebuchet MS"/>
              </a:rPr>
              <a:t> Management</a:t>
            </a:r>
            <a:endParaRPr lang="en-US" sz="3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395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7295"/>
          <a:stretch/>
        </p:blipFill>
        <p:spPr>
          <a:xfrm>
            <a:off x="0" y="0"/>
            <a:ext cx="915534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901037"/>
            <a:ext cx="7329657" cy="234742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"The world as we have created it is a process of our thinking. It cannot be changed without changing our thinking."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5122" y="6531969"/>
            <a:ext cx="2328878" cy="326031"/>
          </a:xfrm>
          <a:prstGeom prst="rect">
            <a:avLst/>
          </a:prstGeom>
          <a:solidFill>
            <a:srgbClr val="7BC1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Albert Einstein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834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2" descr="Real org chart.png"/>
          <p:cNvPicPr>
            <a:picLocks noChangeAspect="1"/>
          </p:cNvPicPr>
          <p:nvPr/>
        </p:nvPicPr>
        <p:blipFill>
          <a:blip r:embed="rId2"/>
          <a:srcRect l="3685" t="13139" r="8733" b="1335"/>
          <a:stretch>
            <a:fillRect/>
          </a:stretch>
        </p:blipFill>
        <p:spPr>
          <a:xfrm>
            <a:off x="740391" y="1407468"/>
            <a:ext cx="7663219" cy="5253927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Organizing around people...</a:t>
            </a:r>
          </a:p>
        </p:txBody>
      </p:sp>
    </p:spTree>
    <p:extLst>
      <p:ext uri="{BB962C8B-B14F-4D97-AF65-F5344CB8AC3E}">
        <p14:creationId xmlns:p14="http://schemas.microsoft.com/office/powerpoint/2010/main" val="353088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rcRect t="63275" b="14736"/>
          <a:stretch>
            <a:fillRect/>
          </a:stretch>
        </p:blipFill>
        <p:spPr>
          <a:xfrm>
            <a:off x="0" y="5601342"/>
            <a:ext cx="9144000" cy="125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5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72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418" y="1231900"/>
            <a:ext cx="29718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60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3A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 smtClean="0"/>
              <a:t>“</a:t>
            </a:r>
            <a:r>
              <a:rPr lang="en-GB" sz="8000" dirty="0" err="1" smtClean="0"/>
              <a:t>Holacracy</a:t>
            </a:r>
            <a:r>
              <a:rPr lang="en-GB" sz="8000" dirty="0" smtClean="0"/>
              <a:t> structures your organisation for evolution.”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379360701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3A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 smtClean="0"/>
              <a:t>Be </a:t>
            </a:r>
            <a:r>
              <a:rPr lang="en-GB" sz="8000" dirty="0" err="1" smtClean="0"/>
              <a:t>DevOpstastic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176683272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3161860_10153436230577397_6579988182639719118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82" y="106717"/>
            <a:ext cx="4549366" cy="2550573"/>
          </a:xfrm>
          <a:solidFill>
            <a:schemeClr val="bg1">
              <a:alpha val="65000"/>
            </a:schemeClr>
          </a:solidFill>
          <a:ln>
            <a:noFill/>
          </a:ln>
        </p:spPr>
        <p:txBody>
          <a:bodyPr/>
          <a:lstStyle/>
          <a:p>
            <a:endParaRPr lang="en-US" sz="2400" dirty="0" smtClean="0"/>
          </a:p>
          <a:p>
            <a:r>
              <a:rPr lang="en-US" sz="2400" dirty="0" smtClean="0">
                <a:solidFill>
                  <a:srgbClr val="3A3A3A"/>
                </a:solidFill>
              </a:rPr>
              <a:t>1932</a:t>
            </a:r>
            <a:endParaRPr lang="en-US" sz="2400" dirty="0" smtClean="0">
              <a:solidFill>
                <a:srgbClr val="3A3A3A"/>
              </a:solidFill>
            </a:endParaRPr>
          </a:p>
          <a:p>
            <a:r>
              <a:rPr lang="en-US" sz="2400" dirty="0" smtClean="0">
                <a:solidFill>
                  <a:srgbClr val="3A3A3A"/>
                </a:solidFill>
              </a:rPr>
              <a:t>4billon £ ’15</a:t>
            </a:r>
          </a:p>
          <a:p>
            <a:r>
              <a:rPr lang="en-US" sz="2400" dirty="0" smtClean="0">
                <a:solidFill>
                  <a:srgbClr val="3A3A3A"/>
                </a:solidFill>
              </a:rPr>
              <a:t>13.974 employees</a:t>
            </a:r>
          </a:p>
          <a:p>
            <a:r>
              <a:rPr lang="en-US" sz="2400" dirty="0" smtClean="0">
                <a:solidFill>
                  <a:srgbClr val="3A3A3A"/>
                </a:solidFill>
              </a:rPr>
              <a:t>10 years of sustained growth</a:t>
            </a:r>
          </a:p>
        </p:txBody>
      </p:sp>
    </p:spTree>
    <p:extLst>
      <p:ext uri="{BB962C8B-B14F-4D97-AF65-F5344CB8AC3E}">
        <p14:creationId xmlns:p14="http://schemas.microsoft.com/office/powerpoint/2010/main" val="18349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“Traditional” IT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3095625"/>
            <a:ext cx="1011629" cy="295275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40276" y="3095625"/>
            <a:ext cx="1054100" cy="295275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40275" y="2227263"/>
            <a:ext cx="4130675" cy="657225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1" y="2227263"/>
            <a:ext cx="4043234" cy="657225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22537" y="1400176"/>
            <a:ext cx="4130675" cy="657225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27500" y="1434584"/>
            <a:ext cx="8208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E0040"/>
                </a:solidFill>
                <a:latin typeface="Trebuchet MS"/>
              </a:rPr>
              <a:t>CIO</a:t>
            </a:r>
            <a:endParaRPr lang="en-US" sz="3200" dirty="0">
              <a:solidFill>
                <a:srgbClr val="CE0040"/>
              </a:solidFill>
              <a:latin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9896" y="2344441"/>
            <a:ext cx="3167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E0040"/>
                </a:solidFill>
                <a:latin typeface="Trebuchet MS"/>
              </a:rPr>
              <a:t>Head of Development</a:t>
            </a:r>
            <a:endParaRPr lang="en-US" sz="2400" dirty="0">
              <a:solidFill>
                <a:srgbClr val="CE0040"/>
              </a:solidFill>
              <a:latin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64660" y="2318447"/>
            <a:ext cx="284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E0040"/>
                </a:solidFill>
                <a:latin typeface="Trebuchet MS"/>
              </a:rPr>
              <a:t>Head of Operations</a:t>
            </a:r>
            <a:endParaRPr lang="en-US" sz="2400" dirty="0">
              <a:solidFill>
                <a:srgbClr val="CE0040"/>
              </a:solidFill>
              <a:latin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6250" y="3079750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PMO/BAs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614098" y="3072229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Dev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2584626" y="3077408"/>
            <a:ext cx="62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DBAs</a:t>
            </a:r>
            <a:endParaRPr lang="en-US" sz="1600" dirty="0"/>
          </a:p>
        </p:txBody>
      </p:sp>
      <p:sp>
        <p:nvSpPr>
          <p:cNvPr id="20" name="Right Arrow 19"/>
          <p:cNvSpPr/>
          <p:nvPr/>
        </p:nvSpPr>
        <p:spPr>
          <a:xfrm>
            <a:off x="6823075" y="1400176"/>
            <a:ext cx="2047875" cy="619184"/>
          </a:xfrm>
          <a:prstGeom prst="rightArrow">
            <a:avLst/>
          </a:prstGeom>
          <a:solidFill>
            <a:srgbClr val="CE0040"/>
          </a:solidFill>
          <a:ln>
            <a:solidFill>
              <a:srgbClr val="CE0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The rest of the business</a:t>
            </a:r>
            <a:endParaRPr lang="en-US" sz="1200" dirty="0"/>
          </a:p>
        </p:txBody>
      </p:sp>
      <p:pic>
        <p:nvPicPr>
          <p:cNvPr id="28" name="Picture 27" descr="grey-man-m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8" y="2312691"/>
            <a:ext cx="232470" cy="52305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737151" y="3048000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Test</a:t>
            </a:r>
            <a:endParaRPr lang="en-US" sz="1600" dirty="0"/>
          </a:p>
        </p:txBody>
      </p:sp>
      <p:pic>
        <p:nvPicPr>
          <p:cNvPr id="36" name="Picture 35" descr="grey-man-m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14" y="1446465"/>
            <a:ext cx="232470" cy="523056"/>
          </a:xfrm>
          <a:prstGeom prst="rect">
            <a:avLst/>
          </a:prstGeom>
        </p:spPr>
      </p:pic>
      <p:pic>
        <p:nvPicPr>
          <p:cNvPr id="37" name="Picture 36" descr="grey-man-m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50" y="2288806"/>
            <a:ext cx="232470" cy="52305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452954" y="3095625"/>
            <a:ext cx="1011629" cy="295275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479179" y="3095625"/>
            <a:ext cx="1011629" cy="295275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488806" y="3095625"/>
            <a:ext cx="1011629" cy="295275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852175" y="3039308"/>
            <a:ext cx="855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Security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5788027" y="3095625"/>
            <a:ext cx="1054100" cy="295275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842126" y="3086933"/>
            <a:ext cx="974723" cy="295275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816850" y="3086933"/>
            <a:ext cx="1054100" cy="295275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860398" y="3038137"/>
            <a:ext cx="827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Release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40504" y="3072229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Support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6865776" y="3095625"/>
            <a:ext cx="98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Infrastructure</a:t>
            </a:r>
            <a:endParaRPr lang="en-US" sz="11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1555514" y="3502025"/>
            <a:ext cx="814532" cy="2434406"/>
            <a:chOff x="556329" y="3502025"/>
            <a:chExt cx="814532" cy="2434406"/>
          </a:xfrm>
        </p:grpSpPr>
        <p:pic>
          <p:nvPicPr>
            <p:cNvPr id="13" name="Picture 12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29" y="5413375"/>
              <a:ext cx="232470" cy="523056"/>
            </a:xfrm>
            <a:prstGeom prst="rect">
              <a:avLst/>
            </a:prstGeom>
          </p:spPr>
        </p:pic>
        <p:pic>
          <p:nvPicPr>
            <p:cNvPr id="35" name="Picture 34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866" y="5413375"/>
              <a:ext cx="232470" cy="523056"/>
            </a:xfrm>
            <a:prstGeom prst="rect">
              <a:avLst/>
            </a:prstGeom>
          </p:spPr>
        </p:pic>
        <p:pic>
          <p:nvPicPr>
            <p:cNvPr id="38" name="Picture 37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71" y="5413375"/>
              <a:ext cx="232470" cy="523056"/>
            </a:xfrm>
            <a:prstGeom prst="rect">
              <a:avLst/>
            </a:prstGeom>
          </p:spPr>
        </p:pic>
        <p:pic>
          <p:nvPicPr>
            <p:cNvPr id="49" name="Picture 48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803775"/>
              <a:ext cx="232470" cy="523056"/>
            </a:xfrm>
            <a:prstGeom prst="rect">
              <a:avLst/>
            </a:prstGeom>
          </p:spPr>
        </p:pic>
        <p:pic>
          <p:nvPicPr>
            <p:cNvPr id="50" name="Picture 49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803775"/>
              <a:ext cx="232470" cy="523056"/>
            </a:xfrm>
            <a:prstGeom prst="rect">
              <a:avLst/>
            </a:prstGeom>
          </p:spPr>
        </p:pic>
        <p:pic>
          <p:nvPicPr>
            <p:cNvPr id="51" name="Picture 50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803775"/>
              <a:ext cx="232470" cy="523056"/>
            </a:xfrm>
            <a:prstGeom prst="rect">
              <a:avLst/>
            </a:prstGeom>
          </p:spPr>
        </p:pic>
        <p:pic>
          <p:nvPicPr>
            <p:cNvPr id="52" name="Picture 51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137025"/>
              <a:ext cx="232470" cy="523056"/>
            </a:xfrm>
            <a:prstGeom prst="rect">
              <a:avLst/>
            </a:prstGeom>
          </p:spPr>
        </p:pic>
        <p:pic>
          <p:nvPicPr>
            <p:cNvPr id="53" name="Picture 52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137025"/>
              <a:ext cx="232470" cy="523056"/>
            </a:xfrm>
            <a:prstGeom prst="rect">
              <a:avLst/>
            </a:prstGeom>
          </p:spPr>
        </p:pic>
        <p:pic>
          <p:nvPicPr>
            <p:cNvPr id="54" name="Picture 53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137025"/>
              <a:ext cx="232470" cy="523056"/>
            </a:xfrm>
            <a:prstGeom prst="rect">
              <a:avLst/>
            </a:prstGeom>
          </p:spPr>
        </p:pic>
        <p:pic>
          <p:nvPicPr>
            <p:cNvPr id="55" name="Picture 54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3502025"/>
              <a:ext cx="232470" cy="523056"/>
            </a:xfrm>
            <a:prstGeom prst="rect">
              <a:avLst/>
            </a:prstGeom>
          </p:spPr>
        </p:pic>
        <p:pic>
          <p:nvPicPr>
            <p:cNvPr id="56" name="Picture 55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3502025"/>
              <a:ext cx="232470" cy="523056"/>
            </a:xfrm>
            <a:prstGeom prst="rect">
              <a:avLst/>
            </a:prstGeom>
          </p:spPr>
        </p:pic>
        <p:pic>
          <p:nvPicPr>
            <p:cNvPr id="57" name="Picture 56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3502025"/>
              <a:ext cx="232470" cy="523056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5923203" y="3458760"/>
            <a:ext cx="814532" cy="2434406"/>
            <a:chOff x="556329" y="3502025"/>
            <a:chExt cx="814532" cy="2434406"/>
          </a:xfrm>
        </p:grpSpPr>
        <p:pic>
          <p:nvPicPr>
            <p:cNvPr id="63" name="Picture 62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29" y="5413375"/>
              <a:ext cx="232470" cy="523056"/>
            </a:xfrm>
            <a:prstGeom prst="rect">
              <a:avLst/>
            </a:prstGeom>
          </p:spPr>
        </p:pic>
        <p:pic>
          <p:nvPicPr>
            <p:cNvPr id="64" name="Picture 63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866" y="5413375"/>
              <a:ext cx="232470" cy="523056"/>
            </a:xfrm>
            <a:prstGeom prst="rect">
              <a:avLst/>
            </a:prstGeom>
          </p:spPr>
        </p:pic>
        <p:pic>
          <p:nvPicPr>
            <p:cNvPr id="65" name="Picture 64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71" y="5413375"/>
              <a:ext cx="232470" cy="523056"/>
            </a:xfrm>
            <a:prstGeom prst="rect">
              <a:avLst/>
            </a:prstGeom>
          </p:spPr>
        </p:pic>
        <p:pic>
          <p:nvPicPr>
            <p:cNvPr id="66" name="Picture 65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803775"/>
              <a:ext cx="232470" cy="523056"/>
            </a:xfrm>
            <a:prstGeom prst="rect">
              <a:avLst/>
            </a:prstGeom>
          </p:spPr>
        </p:pic>
        <p:pic>
          <p:nvPicPr>
            <p:cNvPr id="67" name="Picture 66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803775"/>
              <a:ext cx="232470" cy="523056"/>
            </a:xfrm>
            <a:prstGeom prst="rect">
              <a:avLst/>
            </a:prstGeom>
          </p:spPr>
        </p:pic>
        <p:pic>
          <p:nvPicPr>
            <p:cNvPr id="68" name="Picture 67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803775"/>
              <a:ext cx="232470" cy="523056"/>
            </a:xfrm>
            <a:prstGeom prst="rect">
              <a:avLst/>
            </a:prstGeom>
          </p:spPr>
        </p:pic>
        <p:pic>
          <p:nvPicPr>
            <p:cNvPr id="69" name="Picture 68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137025"/>
              <a:ext cx="232470" cy="523056"/>
            </a:xfrm>
            <a:prstGeom prst="rect">
              <a:avLst/>
            </a:prstGeom>
          </p:spPr>
        </p:pic>
        <p:pic>
          <p:nvPicPr>
            <p:cNvPr id="70" name="Picture 69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137025"/>
              <a:ext cx="232470" cy="523056"/>
            </a:xfrm>
            <a:prstGeom prst="rect">
              <a:avLst/>
            </a:prstGeom>
          </p:spPr>
        </p:pic>
        <p:pic>
          <p:nvPicPr>
            <p:cNvPr id="71" name="Picture 70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137025"/>
              <a:ext cx="232470" cy="523056"/>
            </a:xfrm>
            <a:prstGeom prst="rect">
              <a:avLst/>
            </a:prstGeom>
          </p:spPr>
        </p:pic>
        <p:pic>
          <p:nvPicPr>
            <p:cNvPr id="72" name="Picture 71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3502025"/>
              <a:ext cx="232470" cy="523056"/>
            </a:xfrm>
            <a:prstGeom prst="rect">
              <a:avLst/>
            </a:prstGeom>
          </p:spPr>
        </p:pic>
        <p:pic>
          <p:nvPicPr>
            <p:cNvPr id="73" name="Picture 72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3502025"/>
              <a:ext cx="232470" cy="523056"/>
            </a:xfrm>
            <a:prstGeom prst="rect">
              <a:avLst/>
            </a:prstGeom>
          </p:spPr>
        </p:pic>
        <p:pic>
          <p:nvPicPr>
            <p:cNvPr id="74" name="Picture 73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3502025"/>
              <a:ext cx="232470" cy="523056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4864136" y="3458760"/>
            <a:ext cx="814532" cy="2434406"/>
            <a:chOff x="556329" y="3502025"/>
            <a:chExt cx="814532" cy="2434406"/>
          </a:xfrm>
        </p:grpSpPr>
        <p:pic>
          <p:nvPicPr>
            <p:cNvPr id="76" name="Picture 75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29" y="5413375"/>
              <a:ext cx="232470" cy="523056"/>
            </a:xfrm>
            <a:prstGeom prst="rect">
              <a:avLst/>
            </a:prstGeom>
          </p:spPr>
        </p:pic>
        <p:pic>
          <p:nvPicPr>
            <p:cNvPr id="77" name="Picture 76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866" y="5413375"/>
              <a:ext cx="232470" cy="523056"/>
            </a:xfrm>
            <a:prstGeom prst="rect">
              <a:avLst/>
            </a:prstGeom>
          </p:spPr>
        </p:pic>
        <p:pic>
          <p:nvPicPr>
            <p:cNvPr id="78" name="Picture 77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71" y="5413375"/>
              <a:ext cx="232470" cy="523056"/>
            </a:xfrm>
            <a:prstGeom prst="rect">
              <a:avLst/>
            </a:prstGeom>
          </p:spPr>
        </p:pic>
        <p:pic>
          <p:nvPicPr>
            <p:cNvPr id="79" name="Picture 78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803775"/>
              <a:ext cx="232470" cy="523056"/>
            </a:xfrm>
            <a:prstGeom prst="rect">
              <a:avLst/>
            </a:prstGeom>
          </p:spPr>
        </p:pic>
        <p:pic>
          <p:nvPicPr>
            <p:cNvPr id="80" name="Picture 79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803775"/>
              <a:ext cx="232470" cy="523056"/>
            </a:xfrm>
            <a:prstGeom prst="rect">
              <a:avLst/>
            </a:prstGeom>
          </p:spPr>
        </p:pic>
        <p:pic>
          <p:nvPicPr>
            <p:cNvPr id="81" name="Picture 80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803775"/>
              <a:ext cx="232470" cy="523056"/>
            </a:xfrm>
            <a:prstGeom prst="rect">
              <a:avLst/>
            </a:prstGeom>
          </p:spPr>
        </p:pic>
        <p:pic>
          <p:nvPicPr>
            <p:cNvPr id="82" name="Picture 81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137025"/>
              <a:ext cx="232470" cy="523056"/>
            </a:xfrm>
            <a:prstGeom prst="rect">
              <a:avLst/>
            </a:prstGeom>
          </p:spPr>
        </p:pic>
        <p:pic>
          <p:nvPicPr>
            <p:cNvPr id="83" name="Picture 82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137025"/>
              <a:ext cx="232470" cy="523056"/>
            </a:xfrm>
            <a:prstGeom prst="rect">
              <a:avLst/>
            </a:prstGeom>
          </p:spPr>
        </p:pic>
        <p:pic>
          <p:nvPicPr>
            <p:cNvPr id="84" name="Picture 83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137025"/>
              <a:ext cx="232470" cy="523056"/>
            </a:xfrm>
            <a:prstGeom prst="rect">
              <a:avLst/>
            </a:prstGeom>
          </p:spPr>
        </p:pic>
        <p:pic>
          <p:nvPicPr>
            <p:cNvPr id="85" name="Picture 84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3502025"/>
              <a:ext cx="232470" cy="523056"/>
            </a:xfrm>
            <a:prstGeom prst="rect">
              <a:avLst/>
            </a:prstGeom>
          </p:spPr>
        </p:pic>
        <p:pic>
          <p:nvPicPr>
            <p:cNvPr id="86" name="Picture 85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3502025"/>
              <a:ext cx="232470" cy="523056"/>
            </a:xfrm>
            <a:prstGeom prst="rect">
              <a:avLst/>
            </a:prstGeom>
          </p:spPr>
        </p:pic>
        <p:pic>
          <p:nvPicPr>
            <p:cNvPr id="87" name="Picture 86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3502025"/>
              <a:ext cx="232470" cy="523056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7948364" y="3468360"/>
            <a:ext cx="814532" cy="2434406"/>
            <a:chOff x="556329" y="3502025"/>
            <a:chExt cx="814532" cy="2434406"/>
          </a:xfrm>
        </p:grpSpPr>
        <p:pic>
          <p:nvPicPr>
            <p:cNvPr id="89" name="Picture 88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29" y="5413375"/>
              <a:ext cx="232470" cy="523056"/>
            </a:xfrm>
            <a:prstGeom prst="rect">
              <a:avLst/>
            </a:prstGeom>
          </p:spPr>
        </p:pic>
        <p:pic>
          <p:nvPicPr>
            <p:cNvPr id="90" name="Picture 89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866" y="5413375"/>
              <a:ext cx="232470" cy="523056"/>
            </a:xfrm>
            <a:prstGeom prst="rect">
              <a:avLst/>
            </a:prstGeom>
          </p:spPr>
        </p:pic>
        <p:pic>
          <p:nvPicPr>
            <p:cNvPr id="91" name="Picture 90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71" y="5413375"/>
              <a:ext cx="232470" cy="523056"/>
            </a:xfrm>
            <a:prstGeom prst="rect">
              <a:avLst/>
            </a:prstGeom>
          </p:spPr>
        </p:pic>
        <p:pic>
          <p:nvPicPr>
            <p:cNvPr id="92" name="Picture 91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803775"/>
              <a:ext cx="232470" cy="523056"/>
            </a:xfrm>
            <a:prstGeom prst="rect">
              <a:avLst/>
            </a:prstGeom>
          </p:spPr>
        </p:pic>
        <p:pic>
          <p:nvPicPr>
            <p:cNvPr id="93" name="Picture 92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803775"/>
              <a:ext cx="232470" cy="523056"/>
            </a:xfrm>
            <a:prstGeom prst="rect">
              <a:avLst/>
            </a:prstGeom>
          </p:spPr>
        </p:pic>
        <p:pic>
          <p:nvPicPr>
            <p:cNvPr id="94" name="Picture 93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803775"/>
              <a:ext cx="232470" cy="523056"/>
            </a:xfrm>
            <a:prstGeom prst="rect">
              <a:avLst/>
            </a:prstGeom>
          </p:spPr>
        </p:pic>
        <p:pic>
          <p:nvPicPr>
            <p:cNvPr id="95" name="Picture 94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137025"/>
              <a:ext cx="232470" cy="523056"/>
            </a:xfrm>
            <a:prstGeom prst="rect">
              <a:avLst/>
            </a:prstGeom>
          </p:spPr>
        </p:pic>
        <p:pic>
          <p:nvPicPr>
            <p:cNvPr id="96" name="Picture 95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137025"/>
              <a:ext cx="232470" cy="523056"/>
            </a:xfrm>
            <a:prstGeom prst="rect">
              <a:avLst/>
            </a:prstGeom>
          </p:spPr>
        </p:pic>
        <p:pic>
          <p:nvPicPr>
            <p:cNvPr id="97" name="Picture 96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137025"/>
              <a:ext cx="232470" cy="523056"/>
            </a:xfrm>
            <a:prstGeom prst="rect">
              <a:avLst/>
            </a:prstGeom>
          </p:spPr>
        </p:pic>
        <p:pic>
          <p:nvPicPr>
            <p:cNvPr id="98" name="Picture 97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3502025"/>
              <a:ext cx="232470" cy="523056"/>
            </a:xfrm>
            <a:prstGeom prst="rect">
              <a:avLst/>
            </a:prstGeom>
          </p:spPr>
        </p:pic>
        <p:pic>
          <p:nvPicPr>
            <p:cNvPr id="99" name="Picture 98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3502025"/>
              <a:ext cx="232470" cy="523056"/>
            </a:xfrm>
            <a:prstGeom prst="rect">
              <a:avLst/>
            </a:prstGeom>
          </p:spPr>
        </p:pic>
        <p:pic>
          <p:nvPicPr>
            <p:cNvPr id="100" name="Picture 99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3502025"/>
              <a:ext cx="232470" cy="523056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6929276" y="3465929"/>
            <a:ext cx="814532" cy="2434406"/>
            <a:chOff x="556329" y="3502025"/>
            <a:chExt cx="814532" cy="2434406"/>
          </a:xfrm>
        </p:grpSpPr>
        <p:pic>
          <p:nvPicPr>
            <p:cNvPr id="102" name="Picture 101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29" y="5413375"/>
              <a:ext cx="232470" cy="523056"/>
            </a:xfrm>
            <a:prstGeom prst="rect">
              <a:avLst/>
            </a:prstGeom>
          </p:spPr>
        </p:pic>
        <p:pic>
          <p:nvPicPr>
            <p:cNvPr id="103" name="Picture 102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866" y="5413375"/>
              <a:ext cx="232470" cy="523056"/>
            </a:xfrm>
            <a:prstGeom prst="rect">
              <a:avLst/>
            </a:prstGeom>
          </p:spPr>
        </p:pic>
        <p:pic>
          <p:nvPicPr>
            <p:cNvPr id="104" name="Picture 103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71" y="5413375"/>
              <a:ext cx="232470" cy="523056"/>
            </a:xfrm>
            <a:prstGeom prst="rect">
              <a:avLst/>
            </a:prstGeom>
          </p:spPr>
        </p:pic>
        <p:pic>
          <p:nvPicPr>
            <p:cNvPr id="105" name="Picture 104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803775"/>
              <a:ext cx="232470" cy="523056"/>
            </a:xfrm>
            <a:prstGeom prst="rect">
              <a:avLst/>
            </a:prstGeom>
          </p:spPr>
        </p:pic>
        <p:pic>
          <p:nvPicPr>
            <p:cNvPr id="106" name="Picture 105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803775"/>
              <a:ext cx="232470" cy="523056"/>
            </a:xfrm>
            <a:prstGeom prst="rect">
              <a:avLst/>
            </a:prstGeom>
          </p:spPr>
        </p:pic>
        <p:pic>
          <p:nvPicPr>
            <p:cNvPr id="107" name="Picture 106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803775"/>
              <a:ext cx="232470" cy="523056"/>
            </a:xfrm>
            <a:prstGeom prst="rect">
              <a:avLst/>
            </a:prstGeom>
          </p:spPr>
        </p:pic>
        <p:pic>
          <p:nvPicPr>
            <p:cNvPr id="108" name="Picture 107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137025"/>
              <a:ext cx="232470" cy="523056"/>
            </a:xfrm>
            <a:prstGeom prst="rect">
              <a:avLst/>
            </a:prstGeom>
          </p:spPr>
        </p:pic>
        <p:pic>
          <p:nvPicPr>
            <p:cNvPr id="109" name="Picture 108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137025"/>
              <a:ext cx="232470" cy="523056"/>
            </a:xfrm>
            <a:prstGeom prst="rect">
              <a:avLst/>
            </a:prstGeom>
          </p:spPr>
        </p:pic>
        <p:pic>
          <p:nvPicPr>
            <p:cNvPr id="110" name="Picture 109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137025"/>
              <a:ext cx="232470" cy="523056"/>
            </a:xfrm>
            <a:prstGeom prst="rect">
              <a:avLst/>
            </a:prstGeom>
          </p:spPr>
        </p:pic>
        <p:pic>
          <p:nvPicPr>
            <p:cNvPr id="111" name="Picture 110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3502025"/>
              <a:ext cx="232470" cy="523056"/>
            </a:xfrm>
            <a:prstGeom prst="rect">
              <a:avLst/>
            </a:prstGeom>
          </p:spPr>
        </p:pic>
        <p:pic>
          <p:nvPicPr>
            <p:cNvPr id="112" name="Picture 111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3502025"/>
              <a:ext cx="232470" cy="523056"/>
            </a:xfrm>
            <a:prstGeom prst="rect">
              <a:avLst/>
            </a:prstGeom>
          </p:spPr>
        </p:pic>
        <p:pic>
          <p:nvPicPr>
            <p:cNvPr id="113" name="Picture 112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3502025"/>
              <a:ext cx="232470" cy="523056"/>
            </a:xfrm>
            <a:prstGeom prst="rect">
              <a:avLst/>
            </a:prstGeom>
          </p:spPr>
        </p:pic>
      </p:grpSp>
      <p:grpSp>
        <p:nvGrpSpPr>
          <p:cNvPr id="114" name="Group 113"/>
          <p:cNvGrpSpPr/>
          <p:nvPr/>
        </p:nvGrpSpPr>
        <p:grpSpPr>
          <a:xfrm>
            <a:off x="3599048" y="3470275"/>
            <a:ext cx="814532" cy="2434406"/>
            <a:chOff x="556329" y="3502025"/>
            <a:chExt cx="814532" cy="2434406"/>
          </a:xfrm>
        </p:grpSpPr>
        <p:pic>
          <p:nvPicPr>
            <p:cNvPr id="115" name="Picture 114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29" y="5413375"/>
              <a:ext cx="232470" cy="523056"/>
            </a:xfrm>
            <a:prstGeom prst="rect">
              <a:avLst/>
            </a:prstGeom>
          </p:spPr>
        </p:pic>
        <p:pic>
          <p:nvPicPr>
            <p:cNvPr id="116" name="Picture 115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866" y="5413375"/>
              <a:ext cx="232470" cy="523056"/>
            </a:xfrm>
            <a:prstGeom prst="rect">
              <a:avLst/>
            </a:prstGeom>
          </p:spPr>
        </p:pic>
        <p:pic>
          <p:nvPicPr>
            <p:cNvPr id="117" name="Picture 116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71" y="5413375"/>
              <a:ext cx="232470" cy="523056"/>
            </a:xfrm>
            <a:prstGeom prst="rect">
              <a:avLst/>
            </a:prstGeom>
          </p:spPr>
        </p:pic>
        <p:pic>
          <p:nvPicPr>
            <p:cNvPr id="118" name="Picture 117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803775"/>
              <a:ext cx="232470" cy="523056"/>
            </a:xfrm>
            <a:prstGeom prst="rect">
              <a:avLst/>
            </a:prstGeom>
          </p:spPr>
        </p:pic>
        <p:pic>
          <p:nvPicPr>
            <p:cNvPr id="119" name="Picture 118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803775"/>
              <a:ext cx="232470" cy="523056"/>
            </a:xfrm>
            <a:prstGeom prst="rect">
              <a:avLst/>
            </a:prstGeom>
          </p:spPr>
        </p:pic>
        <p:pic>
          <p:nvPicPr>
            <p:cNvPr id="120" name="Picture 119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803775"/>
              <a:ext cx="232470" cy="523056"/>
            </a:xfrm>
            <a:prstGeom prst="rect">
              <a:avLst/>
            </a:prstGeom>
          </p:spPr>
        </p:pic>
        <p:pic>
          <p:nvPicPr>
            <p:cNvPr id="121" name="Picture 120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137025"/>
              <a:ext cx="232470" cy="523056"/>
            </a:xfrm>
            <a:prstGeom prst="rect">
              <a:avLst/>
            </a:prstGeom>
          </p:spPr>
        </p:pic>
        <p:pic>
          <p:nvPicPr>
            <p:cNvPr id="122" name="Picture 121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137025"/>
              <a:ext cx="232470" cy="523056"/>
            </a:xfrm>
            <a:prstGeom prst="rect">
              <a:avLst/>
            </a:prstGeom>
          </p:spPr>
        </p:pic>
        <p:pic>
          <p:nvPicPr>
            <p:cNvPr id="123" name="Picture 122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137025"/>
              <a:ext cx="232470" cy="523056"/>
            </a:xfrm>
            <a:prstGeom prst="rect">
              <a:avLst/>
            </a:prstGeom>
          </p:spPr>
        </p:pic>
        <p:pic>
          <p:nvPicPr>
            <p:cNvPr id="124" name="Picture 123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3502025"/>
              <a:ext cx="232470" cy="523056"/>
            </a:xfrm>
            <a:prstGeom prst="rect">
              <a:avLst/>
            </a:prstGeom>
          </p:spPr>
        </p:pic>
        <p:pic>
          <p:nvPicPr>
            <p:cNvPr id="125" name="Picture 124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3502025"/>
              <a:ext cx="232470" cy="523056"/>
            </a:xfrm>
            <a:prstGeom prst="rect">
              <a:avLst/>
            </a:prstGeom>
          </p:spPr>
        </p:pic>
        <p:pic>
          <p:nvPicPr>
            <p:cNvPr id="126" name="Picture 125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3502025"/>
              <a:ext cx="232470" cy="523056"/>
            </a:xfrm>
            <a:prstGeom prst="rect">
              <a:avLst/>
            </a:prstGeom>
          </p:spPr>
        </p:pic>
      </p:grpSp>
      <p:grpSp>
        <p:nvGrpSpPr>
          <p:cNvPr id="127" name="Group 126"/>
          <p:cNvGrpSpPr/>
          <p:nvPr/>
        </p:nvGrpSpPr>
        <p:grpSpPr>
          <a:xfrm>
            <a:off x="536755" y="3513554"/>
            <a:ext cx="814532" cy="2434406"/>
            <a:chOff x="556329" y="3502025"/>
            <a:chExt cx="814532" cy="2434406"/>
          </a:xfrm>
        </p:grpSpPr>
        <p:pic>
          <p:nvPicPr>
            <p:cNvPr id="128" name="Picture 127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29" y="5413375"/>
              <a:ext cx="232470" cy="523056"/>
            </a:xfrm>
            <a:prstGeom prst="rect">
              <a:avLst/>
            </a:prstGeom>
          </p:spPr>
        </p:pic>
        <p:pic>
          <p:nvPicPr>
            <p:cNvPr id="129" name="Picture 128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866" y="5413375"/>
              <a:ext cx="232470" cy="523056"/>
            </a:xfrm>
            <a:prstGeom prst="rect">
              <a:avLst/>
            </a:prstGeom>
          </p:spPr>
        </p:pic>
        <p:pic>
          <p:nvPicPr>
            <p:cNvPr id="130" name="Picture 129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71" y="5413375"/>
              <a:ext cx="232470" cy="523056"/>
            </a:xfrm>
            <a:prstGeom prst="rect">
              <a:avLst/>
            </a:prstGeom>
          </p:spPr>
        </p:pic>
        <p:pic>
          <p:nvPicPr>
            <p:cNvPr id="131" name="Picture 130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803775"/>
              <a:ext cx="232470" cy="523056"/>
            </a:xfrm>
            <a:prstGeom prst="rect">
              <a:avLst/>
            </a:prstGeom>
          </p:spPr>
        </p:pic>
        <p:pic>
          <p:nvPicPr>
            <p:cNvPr id="132" name="Picture 131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803775"/>
              <a:ext cx="232470" cy="523056"/>
            </a:xfrm>
            <a:prstGeom prst="rect">
              <a:avLst/>
            </a:prstGeom>
          </p:spPr>
        </p:pic>
        <p:pic>
          <p:nvPicPr>
            <p:cNvPr id="133" name="Picture 132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803775"/>
              <a:ext cx="232470" cy="523056"/>
            </a:xfrm>
            <a:prstGeom prst="rect">
              <a:avLst/>
            </a:prstGeom>
          </p:spPr>
        </p:pic>
        <p:pic>
          <p:nvPicPr>
            <p:cNvPr id="134" name="Picture 133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137025"/>
              <a:ext cx="232470" cy="523056"/>
            </a:xfrm>
            <a:prstGeom prst="rect">
              <a:avLst/>
            </a:prstGeom>
          </p:spPr>
        </p:pic>
        <p:pic>
          <p:nvPicPr>
            <p:cNvPr id="135" name="Picture 134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137025"/>
              <a:ext cx="232470" cy="523056"/>
            </a:xfrm>
            <a:prstGeom prst="rect">
              <a:avLst/>
            </a:prstGeom>
          </p:spPr>
        </p:pic>
        <p:pic>
          <p:nvPicPr>
            <p:cNvPr id="136" name="Picture 135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137025"/>
              <a:ext cx="232470" cy="523056"/>
            </a:xfrm>
            <a:prstGeom prst="rect">
              <a:avLst/>
            </a:prstGeom>
          </p:spPr>
        </p:pic>
        <p:pic>
          <p:nvPicPr>
            <p:cNvPr id="137" name="Picture 136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3502025"/>
              <a:ext cx="232470" cy="523056"/>
            </a:xfrm>
            <a:prstGeom prst="rect">
              <a:avLst/>
            </a:prstGeom>
          </p:spPr>
        </p:pic>
        <p:pic>
          <p:nvPicPr>
            <p:cNvPr id="138" name="Picture 137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3502025"/>
              <a:ext cx="232470" cy="523056"/>
            </a:xfrm>
            <a:prstGeom prst="rect">
              <a:avLst/>
            </a:prstGeom>
          </p:spPr>
        </p:pic>
        <p:pic>
          <p:nvPicPr>
            <p:cNvPr id="139" name="Picture 138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3502025"/>
              <a:ext cx="232470" cy="523056"/>
            </a:xfrm>
            <a:prstGeom prst="rect">
              <a:avLst/>
            </a:prstGeom>
          </p:spPr>
        </p:pic>
      </p:grpSp>
      <p:grpSp>
        <p:nvGrpSpPr>
          <p:cNvPr id="140" name="Group 139"/>
          <p:cNvGrpSpPr/>
          <p:nvPr/>
        </p:nvGrpSpPr>
        <p:grpSpPr>
          <a:xfrm>
            <a:off x="2584626" y="3465929"/>
            <a:ext cx="814532" cy="2434406"/>
            <a:chOff x="556329" y="3502025"/>
            <a:chExt cx="814532" cy="2434406"/>
          </a:xfrm>
        </p:grpSpPr>
        <p:pic>
          <p:nvPicPr>
            <p:cNvPr id="141" name="Picture 140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29" y="5413375"/>
              <a:ext cx="232470" cy="523056"/>
            </a:xfrm>
            <a:prstGeom prst="rect">
              <a:avLst/>
            </a:prstGeom>
          </p:spPr>
        </p:pic>
        <p:pic>
          <p:nvPicPr>
            <p:cNvPr id="142" name="Picture 141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866" y="5413375"/>
              <a:ext cx="232470" cy="523056"/>
            </a:xfrm>
            <a:prstGeom prst="rect">
              <a:avLst/>
            </a:prstGeom>
          </p:spPr>
        </p:pic>
        <p:pic>
          <p:nvPicPr>
            <p:cNvPr id="143" name="Picture 142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71" y="5413375"/>
              <a:ext cx="232470" cy="523056"/>
            </a:xfrm>
            <a:prstGeom prst="rect">
              <a:avLst/>
            </a:prstGeom>
          </p:spPr>
        </p:pic>
        <p:pic>
          <p:nvPicPr>
            <p:cNvPr id="144" name="Picture 143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803775"/>
              <a:ext cx="232470" cy="523056"/>
            </a:xfrm>
            <a:prstGeom prst="rect">
              <a:avLst/>
            </a:prstGeom>
          </p:spPr>
        </p:pic>
        <p:pic>
          <p:nvPicPr>
            <p:cNvPr id="145" name="Picture 144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803775"/>
              <a:ext cx="232470" cy="523056"/>
            </a:xfrm>
            <a:prstGeom prst="rect">
              <a:avLst/>
            </a:prstGeom>
          </p:spPr>
        </p:pic>
        <p:pic>
          <p:nvPicPr>
            <p:cNvPr id="146" name="Picture 145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803775"/>
              <a:ext cx="232470" cy="523056"/>
            </a:xfrm>
            <a:prstGeom prst="rect">
              <a:avLst/>
            </a:prstGeom>
          </p:spPr>
        </p:pic>
        <p:pic>
          <p:nvPicPr>
            <p:cNvPr id="147" name="Picture 146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4137025"/>
              <a:ext cx="232470" cy="523056"/>
            </a:xfrm>
            <a:prstGeom prst="rect">
              <a:avLst/>
            </a:prstGeom>
          </p:spPr>
        </p:pic>
        <p:pic>
          <p:nvPicPr>
            <p:cNvPr id="148" name="Picture 147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4137025"/>
              <a:ext cx="232470" cy="523056"/>
            </a:xfrm>
            <a:prstGeom prst="rect">
              <a:avLst/>
            </a:prstGeom>
          </p:spPr>
        </p:pic>
        <p:pic>
          <p:nvPicPr>
            <p:cNvPr id="149" name="Picture 148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4137025"/>
              <a:ext cx="232470" cy="523056"/>
            </a:xfrm>
            <a:prstGeom prst="rect">
              <a:avLst/>
            </a:prstGeom>
          </p:spPr>
        </p:pic>
        <p:pic>
          <p:nvPicPr>
            <p:cNvPr id="150" name="Picture 149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54" y="3502025"/>
              <a:ext cx="232470" cy="523056"/>
            </a:xfrm>
            <a:prstGeom prst="rect">
              <a:avLst/>
            </a:prstGeom>
          </p:spPr>
        </p:pic>
        <p:pic>
          <p:nvPicPr>
            <p:cNvPr id="151" name="Picture 150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391" y="3502025"/>
              <a:ext cx="232470" cy="523056"/>
            </a:xfrm>
            <a:prstGeom prst="rect">
              <a:avLst/>
            </a:prstGeom>
          </p:spPr>
        </p:pic>
        <p:pic>
          <p:nvPicPr>
            <p:cNvPr id="152" name="Picture 151" descr="grey-m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6" y="3502025"/>
              <a:ext cx="232470" cy="523056"/>
            </a:xfrm>
            <a:prstGeom prst="rect">
              <a:avLst/>
            </a:prstGeom>
          </p:spPr>
        </p:pic>
      </p:grpSp>
      <p:sp>
        <p:nvSpPr>
          <p:cNvPr id="153" name="Rectangle 152"/>
          <p:cNvSpPr/>
          <p:nvPr/>
        </p:nvSpPr>
        <p:spPr>
          <a:xfrm>
            <a:off x="0" y="6207125"/>
            <a:ext cx="9144000" cy="650875"/>
          </a:xfrm>
          <a:prstGeom prst="rect">
            <a:avLst/>
          </a:prstGeom>
          <a:solidFill>
            <a:srgbClr val="63A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Silos, hand offs and a wall of confusion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37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5" r="11621"/>
          <a:stretch/>
        </p:blipFill>
        <p:spPr>
          <a:xfrm>
            <a:off x="0" y="0"/>
            <a:ext cx="9144000" cy="70408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375" y="4247398"/>
            <a:ext cx="7329657" cy="261060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3A3A3A"/>
                </a:solidFill>
              </a:rPr>
              <a:t>“Principles </a:t>
            </a:r>
            <a:r>
              <a:rPr lang="en-US" sz="3200" b="1" dirty="0">
                <a:solidFill>
                  <a:srgbClr val="3A3A3A"/>
                </a:solidFill>
              </a:rPr>
              <a:t>of official jurisdictional areas</a:t>
            </a:r>
            <a:r>
              <a:rPr lang="en-US" sz="3200" dirty="0">
                <a:solidFill>
                  <a:srgbClr val="3A3A3A"/>
                </a:solidFill>
              </a:rPr>
              <a:t> </a:t>
            </a:r>
            <a:br>
              <a:rPr lang="en-US" sz="3200" dirty="0">
                <a:solidFill>
                  <a:srgbClr val="3A3A3A"/>
                </a:solidFill>
              </a:rPr>
            </a:br>
            <a:r>
              <a:rPr lang="en-US" sz="3200" dirty="0" smtClean="0">
                <a:solidFill>
                  <a:srgbClr val="3A3A3A"/>
                </a:solidFill>
              </a:rPr>
              <a:t>Every </a:t>
            </a:r>
            <a:r>
              <a:rPr lang="en-US" sz="3200" dirty="0">
                <a:solidFill>
                  <a:srgbClr val="3A3A3A"/>
                </a:solidFill>
              </a:rPr>
              <a:t>bureaucracy has its own special area: firemen do not arrest criminals, doctors do not empty bedpans, professors do not deliver mail</a:t>
            </a:r>
            <a:r>
              <a:rPr lang="en-US" sz="3200" dirty="0" smtClean="0">
                <a:solidFill>
                  <a:srgbClr val="3A3A3A"/>
                </a:solidFill>
              </a:rPr>
              <a:t>.”</a:t>
            </a:r>
            <a:r>
              <a:rPr lang="en-US" sz="2800" dirty="0" smtClean="0">
                <a:solidFill>
                  <a:srgbClr val="3A3A3A"/>
                </a:solidFill>
              </a:rPr>
              <a:t> </a:t>
            </a:r>
            <a:endParaRPr lang="en-US" sz="2800" dirty="0" smtClean="0">
              <a:solidFill>
                <a:srgbClr val="3A3A3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15122" y="6531969"/>
            <a:ext cx="2328878" cy="326031"/>
          </a:xfrm>
          <a:prstGeom prst="rect">
            <a:avLst/>
          </a:prstGeom>
          <a:solidFill>
            <a:srgbClr val="7BC1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Max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9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5" r="11621"/>
          <a:stretch/>
        </p:blipFill>
        <p:spPr>
          <a:xfrm>
            <a:off x="0" y="0"/>
            <a:ext cx="9144000" cy="70408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375" y="4481464"/>
            <a:ext cx="7329657" cy="23765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3A3A3A"/>
                </a:solidFill>
              </a:rPr>
              <a:t> </a:t>
            </a:r>
            <a:endParaRPr lang="en-US" sz="1200" dirty="0" smtClean="0">
              <a:solidFill>
                <a:srgbClr val="3A3A3A"/>
              </a:solidFill>
            </a:endParaRPr>
          </a:p>
          <a:p>
            <a:r>
              <a:rPr lang="en-US" sz="4000" dirty="0" smtClean="0">
                <a:solidFill>
                  <a:srgbClr val="3A3A3A"/>
                </a:solidFill>
              </a:rPr>
              <a:t>“The authority to give commands is distributed in a formal way and regulated.”</a:t>
            </a:r>
          </a:p>
          <a:p>
            <a:r>
              <a:rPr lang="en-US" sz="1200" dirty="0" smtClean="0">
                <a:solidFill>
                  <a:srgbClr val="3A3A3A"/>
                </a:solidFill>
              </a:rPr>
              <a:t/>
            </a:r>
            <a:br>
              <a:rPr lang="en-US" sz="1200" dirty="0" smtClean="0">
                <a:solidFill>
                  <a:srgbClr val="3A3A3A"/>
                </a:solidFill>
              </a:rPr>
            </a:br>
            <a:endParaRPr lang="en-US" sz="1200" dirty="0">
              <a:solidFill>
                <a:srgbClr val="3A3A3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15122" y="6531969"/>
            <a:ext cx="2328878" cy="326031"/>
          </a:xfrm>
          <a:prstGeom prst="rect">
            <a:avLst/>
          </a:prstGeom>
          <a:solidFill>
            <a:srgbClr val="7BC1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Max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1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5" r="11621"/>
          <a:stretch/>
        </p:blipFill>
        <p:spPr>
          <a:xfrm>
            <a:off x="0" y="0"/>
            <a:ext cx="9144000" cy="70408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375" y="4481464"/>
            <a:ext cx="7329657" cy="23765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3A3A3A"/>
                </a:solidFill>
              </a:rPr>
              <a:t/>
            </a:r>
            <a:br>
              <a:rPr lang="en-US" sz="1200" dirty="0" smtClean="0">
                <a:solidFill>
                  <a:srgbClr val="3A3A3A"/>
                </a:solidFill>
              </a:rPr>
            </a:br>
            <a:r>
              <a:rPr lang="en-US" sz="4000" dirty="0" smtClean="0">
                <a:solidFill>
                  <a:srgbClr val="3A3A3A"/>
                </a:solidFill>
              </a:rPr>
              <a:t>“Certain people have the right to control others, and this is spelled out clearly.” </a:t>
            </a:r>
            <a:r>
              <a:rPr lang="en-US" sz="1200" dirty="0" smtClean="0">
                <a:solidFill>
                  <a:srgbClr val="3A3A3A"/>
                </a:solidFill>
              </a:rPr>
              <a:t/>
            </a:r>
            <a:br>
              <a:rPr lang="en-US" sz="1200" dirty="0" smtClean="0">
                <a:solidFill>
                  <a:srgbClr val="3A3A3A"/>
                </a:solidFill>
              </a:rPr>
            </a:br>
            <a:r>
              <a:rPr lang="en-US" sz="1200" dirty="0" smtClean="0">
                <a:solidFill>
                  <a:srgbClr val="3A3A3A"/>
                </a:solidFill>
              </a:rPr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6815122" y="6531969"/>
            <a:ext cx="2328878" cy="326031"/>
          </a:xfrm>
          <a:prstGeom prst="rect">
            <a:avLst/>
          </a:prstGeom>
          <a:solidFill>
            <a:srgbClr val="7BC1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Max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1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5" r="11621"/>
          <a:stretch/>
        </p:blipFill>
        <p:spPr>
          <a:xfrm>
            <a:off x="0" y="0"/>
            <a:ext cx="9144000" cy="70408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375" y="4481464"/>
            <a:ext cx="7329657" cy="23765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rgbClr val="3A3A3A"/>
                </a:solidFill>
              </a:rPr>
              <a:t> </a:t>
            </a:r>
          </a:p>
          <a:p>
            <a:r>
              <a:rPr lang="en-US" sz="3200" dirty="0" smtClean="0">
                <a:solidFill>
                  <a:srgbClr val="3A3A3A"/>
                </a:solidFill>
              </a:rPr>
              <a:t>“Methodical provision is made for the regular and continuous fulfillment of these duties; only persons who qualify under general rules are employed”</a:t>
            </a:r>
          </a:p>
          <a:p>
            <a:r>
              <a:rPr lang="en-US" sz="1200" dirty="0" smtClean="0">
                <a:solidFill>
                  <a:srgbClr val="3A3A3A"/>
                </a:solidFill>
              </a:rPr>
              <a:t/>
            </a:r>
            <a:br>
              <a:rPr lang="en-US" sz="1200" dirty="0" smtClean="0">
                <a:solidFill>
                  <a:srgbClr val="3A3A3A"/>
                </a:solidFill>
              </a:rPr>
            </a:br>
            <a:endParaRPr lang="en-US" sz="1200" dirty="0">
              <a:solidFill>
                <a:srgbClr val="3A3A3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15122" y="6531969"/>
            <a:ext cx="2328878" cy="326031"/>
          </a:xfrm>
          <a:prstGeom prst="rect">
            <a:avLst/>
          </a:prstGeom>
          <a:solidFill>
            <a:srgbClr val="7BC1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Max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1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5" r="11621"/>
          <a:stretch/>
        </p:blipFill>
        <p:spPr>
          <a:xfrm>
            <a:off x="0" y="0"/>
            <a:ext cx="9144000" cy="70408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375" y="4481464"/>
            <a:ext cx="7329657" cy="237653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 smtClean="0">
                <a:solidFill>
                  <a:srgbClr val="3A3A3A"/>
                </a:solidFill>
              </a:rPr>
              <a:t>“…The work is a duty.”</a:t>
            </a:r>
            <a:endParaRPr lang="en-US" sz="6600" dirty="0">
              <a:solidFill>
                <a:srgbClr val="3A3A3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15122" y="6531969"/>
            <a:ext cx="2328878" cy="326031"/>
          </a:xfrm>
          <a:prstGeom prst="rect">
            <a:avLst/>
          </a:prstGeom>
          <a:solidFill>
            <a:srgbClr val="7BC1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Max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1009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631</TotalTime>
  <Words>438</Words>
  <Application>Microsoft Macintosh PowerPoint</Application>
  <PresentationFormat>On-screen Show (4:3)</PresentationFormat>
  <Paragraphs>73</Paragraphs>
  <Slides>27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Default Theme</vt:lpstr>
      <vt:lpstr>PowerPoint Presentation</vt:lpstr>
      <vt:lpstr>PowerPoint Presentation</vt:lpstr>
      <vt:lpstr>PowerPoint Presentation</vt:lpstr>
      <vt:lpstr>“Traditional”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Organizing around people...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 Beal</dc:creator>
  <cp:lastModifiedBy>Helen Beal</cp:lastModifiedBy>
  <cp:revision>17</cp:revision>
  <dcterms:created xsi:type="dcterms:W3CDTF">2016-06-10T09:58:53Z</dcterms:created>
  <dcterms:modified xsi:type="dcterms:W3CDTF">2016-06-29T20:09:15Z</dcterms:modified>
</cp:coreProperties>
</file>